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76" r:id="rId3"/>
    <p:sldId id="280" r:id="rId4"/>
    <p:sldId id="277" r:id="rId5"/>
    <p:sldId id="278" r:id="rId6"/>
    <p:sldId id="273" r:id="rId7"/>
    <p:sldId id="275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419CB-66C7-D24A-B296-960D2570E144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CED02-E773-9941-A84D-7902608D9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One slide that clearly states and motivates the problem, as well as what the company does.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1, NLP algorithm for processing comments to get another set of features of</a:t>
            </a:r>
            <a:r>
              <a:rPr lang="en-US" baseline="0" dirty="0" smtClean="0"/>
              <a:t> the users (valuable data themselves)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2, Core algorithm utilizing RF or LR (can be used as a recommendation engine)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3, have the match list to maximize number of good meetings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historical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0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english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Training data set for each user is too</a:t>
            </a:r>
            <a:r>
              <a:rPr lang="en-US" baseline="0" dirty="0" smtClean="0"/>
              <a:t> small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Divide user categories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Consensus score for each user (show implicit feature)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Feedback + rating for Completing the profile (data to sell)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Rate meeting &amp; rate user?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twice for 2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CED02-E773-9941-A84D-7902608D9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4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6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5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5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9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9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4CB7-FF9E-0A46-A320-256689FF6E29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67EB-AC88-8A4B-A0D9-EE71E0671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microsoft.com/office/2007/relationships/media" Target="../media/media1.m4v"/><Relationship Id="rId3" Type="http://schemas.openxmlformats.org/officeDocument/2006/relationships/video" Target="../media/media1.m4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microsoft.com/office/2007/relationships/hdphoto" Target="../media/hdphoto1.wdp"/><Relationship Id="rId9" Type="http://schemas.openxmlformats.org/officeDocument/2006/relationships/image" Target="../media/image12.png"/><Relationship Id="rId10" Type="http://schemas.openxmlformats.org/officeDocument/2006/relationships/oleObject" Target="file:///\\localhost\Users\jiong\Box%20Sync\5_research_event\2015-APS\Macintosh%20HD:Users:jiong:Box%20Sync:4_presentations:progress-report-2015-jiong.docx!OLE_LINK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concierge.weave.i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v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9" b="23800"/>
          <a:stretch/>
        </p:blipFill>
        <p:spPr>
          <a:xfrm>
            <a:off x="0" y="17"/>
            <a:ext cx="9144000" cy="3744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69841" y="5653284"/>
            <a:ext cx="3538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Jiong Zhang</a:t>
            </a:r>
          </a:p>
          <a:p>
            <a:pPr algn="r"/>
            <a:r>
              <a:rPr lang="en-US" sz="3200" dirty="0" smtClean="0"/>
              <a:t>Insight Data Science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9350" y="4151212"/>
            <a:ext cx="930790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Arial"/>
                <a:cs typeface="Arial"/>
              </a:rPr>
              <a:t>FastMatch</a:t>
            </a:r>
            <a:r>
              <a:rPr lang="en-US" sz="3200" dirty="0"/>
              <a:t>: </a:t>
            </a:r>
            <a:endParaRPr lang="en-US" sz="3200" dirty="0" smtClean="0"/>
          </a:p>
          <a:p>
            <a:r>
              <a:rPr lang="en-US" sz="2800" dirty="0" smtClean="0"/>
              <a:t>Pairing Algorithm for people to extend professional network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1602" y="5383931"/>
            <a:ext cx="8940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7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63" y="-33865"/>
            <a:ext cx="4862737" cy="811936"/>
          </a:xfrm>
        </p:spPr>
        <p:txBody>
          <a:bodyPr>
            <a:noAutofit/>
          </a:bodyPr>
          <a:lstStyle/>
          <a:p>
            <a:r>
              <a:rPr lang="en-US" sz="6600" dirty="0" smtClean="0"/>
              <a:t>Jiong Zhang</a:t>
            </a:r>
            <a:endParaRPr lang="en-US" sz="6600" dirty="0"/>
          </a:p>
        </p:txBody>
      </p:sp>
      <p:pic>
        <p:nvPicPr>
          <p:cNvPr id="4" name="Content Placeholder 3" descr="p_large_jGwf_615c00051ff52d0d.jpg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-129"/>
          <a:stretch/>
        </p:blipFill>
        <p:spPr>
          <a:xfrm>
            <a:off x="308252" y="1135383"/>
            <a:ext cx="4641484" cy="3098800"/>
          </a:xfrm>
        </p:spPr>
      </p:pic>
      <p:pic>
        <p:nvPicPr>
          <p:cNvPr id="6" name="Picture 5" descr="h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4299472" cy="806151"/>
          </a:xfrm>
          <a:prstGeom prst="rect">
            <a:avLst/>
          </a:prstGeom>
          <a:noFill/>
        </p:spPr>
      </p:pic>
      <p:pic>
        <p:nvPicPr>
          <p:cNvPr id="7" name="Picture 6" descr="heasa_wt.bmp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322" b="87336" l="25890" r="79041">
                        <a14:foregroundMark x1="52329" y1="72198" x2="52329" y2="72198"/>
                        <a14:foregroundMark x1="56575" y1="20815" x2="56575" y2="20815"/>
                        <a14:foregroundMark x1="26575" y1="51237" x2="26575" y2="51237"/>
                        <a14:foregroundMark x1="44521" y1="85007" x2="44521" y2="85007"/>
                        <a14:foregroundMark x1="76575" y1="57205" x2="76575" y2="57205"/>
                        <a14:foregroundMark x1="79315" y1="58370" x2="79315" y2="58370"/>
                        <a14:foregroundMark x1="47260" y1="17467" x2="47260" y2="17467"/>
                        <a14:foregroundMark x1="46164" y1="87336" x2="46164" y2="87336"/>
                        <a14:backgroundMark x1="57671" y1="51237" x2="57671" y2="51237"/>
                        <a14:backgroundMark x1="77123" y1="41048" x2="77123" y2="41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1" t="15422" r="19637" b="8839"/>
          <a:stretch/>
        </p:blipFill>
        <p:spPr>
          <a:xfrm>
            <a:off x="8435670" y="1"/>
            <a:ext cx="632130" cy="806150"/>
          </a:xfrm>
          <a:prstGeom prst="rect">
            <a:avLst/>
          </a:prstGeom>
        </p:spPr>
      </p:pic>
      <p:pic>
        <p:nvPicPr>
          <p:cNvPr id="8" name="traj-black-sharp.m4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5959237" y="1092653"/>
            <a:ext cx="2871046" cy="2970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335" y="5891873"/>
            <a:ext cx="8456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Ph.D. in Theoretical and Computational Biological Physics</a:t>
            </a:r>
          </a:p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Dissertation: Theoretical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and computational</a:t>
            </a:r>
            <a:r>
              <a:rPr lang="en-US" i="1" dirty="0"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studies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on </a:t>
            </a:r>
            <a:endParaRPr lang="en-US" dirty="0" smtClean="0">
              <a:latin typeface="Comic Sans MS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bio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-molecular systems: </a:t>
            </a:r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structures </a:t>
            </a:r>
            <a:r>
              <a:rPr lang="en-US" dirty="0">
                <a:latin typeface="Comic Sans MS" charset="0"/>
                <a:ea typeface="ＭＳ Ｐゴシック" charset="0"/>
                <a:cs typeface="ＭＳ Ｐゴシック" charset="0"/>
              </a:rPr>
              <a:t>and dynamics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386" y="4013200"/>
            <a:ext cx="8597323" cy="2827867"/>
            <a:chOff x="392917" y="4013200"/>
            <a:chExt cx="8597323" cy="2827867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02890"/>
                </p:ext>
              </p:extLst>
            </p:nvPr>
          </p:nvGraphicFramePr>
          <p:xfrm>
            <a:off x="392917" y="4013200"/>
            <a:ext cx="7522049" cy="2037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" name="Document" r:id="rId10" imgW="5486400" imgH="1485900" progId="Word.Document.12">
                    <p:link updateAutomatic="1"/>
                  </p:oleObj>
                </mc:Choice>
                <mc:Fallback>
                  <p:oleObj name="Document" r:id="rId10" imgW="5486400" imgH="14859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2917" y="4013200"/>
                          <a:ext cx="7522049" cy="2037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25" descr="MUMark01"/>
            <p:cNvPicPr>
              <a:picLocks noChangeAspect="1" noChangeArrowheads="1"/>
            </p:cNvPicPr>
            <p:nvPr/>
          </p:nvPicPr>
          <p:blipFill>
            <a:blip r:embed="rId12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7"/>
            <a:stretch>
              <a:fillRect/>
            </a:stretch>
          </p:blipFill>
          <p:spPr bwMode="auto">
            <a:xfrm>
              <a:off x="7542440" y="5637742"/>
              <a:ext cx="1447800" cy="120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594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4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03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4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65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5965317" y="3361886"/>
            <a:ext cx="1224331" cy="2561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3981910" y="5019528"/>
            <a:ext cx="1224331" cy="256116"/>
          </a:xfrm>
          <a:prstGeom prst="rect">
            <a:avLst/>
          </a:prstGeom>
        </p:spPr>
      </p:pic>
      <p:pic>
        <p:nvPicPr>
          <p:cNvPr id="22" name="Picture 2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122384" y="2202506"/>
            <a:ext cx="1319460" cy="263333"/>
          </a:xfrm>
          <a:prstGeom prst="rect">
            <a:avLst/>
          </a:prstGeom>
        </p:spPr>
      </p:pic>
      <p:pic>
        <p:nvPicPr>
          <p:cNvPr id="34" name="Picture 3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43354" r="49362" b="42471"/>
          <a:stretch/>
        </p:blipFill>
        <p:spPr>
          <a:xfrm>
            <a:off x="7425760" y="4120430"/>
            <a:ext cx="1184481" cy="256117"/>
          </a:xfrm>
          <a:prstGeom prst="rect">
            <a:avLst/>
          </a:prstGeom>
        </p:spPr>
      </p:pic>
      <p:pic>
        <p:nvPicPr>
          <p:cNvPr id="35" name="Picture 34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4877553" y="1941204"/>
            <a:ext cx="1238159" cy="285191"/>
          </a:xfrm>
          <a:prstGeom prst="rect">
            <a:avLst/>
          </a:prstGeom>
        </p:spPr>
      </p:pic>
      <p:pic>
        <p:nvPicPr>
          <p:cNvPr id="24" name="Picture 2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586393" y="3804489"/>
            <a:ext cx="1319460" cy="263333"/>
          </a:xfrm>
          <a:prstGeom prst="rect">
            <a:avLst/>
          </a:prstGeom>
        </p:spPr>
      </p:pic>
      <p:pic>
        <p:nvPicPr>
          <p:cNvPr id="44" name="Picture 4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5206241" y="3830559"/>
            <a:ext cx="1238159" cy="285191"/>
          </a:xfrm>
          <a:prstGeom prst="rect">
            <a:avLst/>
          </a:prstGeom>
        </p:spPr>
      </p:pic>
      <p:pic>
        <p:nvPicPr>
          <p:cNvPr id="46" name="Picture 45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7533580" y="2212970"/>
            <a:ext cx="1238159" cy="2851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5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78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5965317" y="3361886"/>
            <a:ext cx="1224331" cy="2561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23" name="Picture 2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4787309" y="3633728"/>
            <a:ext cx="418932" cy="1065795"/>
          </a:xfrm>
          <a:prstGeom prst="rect">
            <a:avLst/>
          </a:prstGeom>
        </p:spPr>
      </p:pic>
      <p:pic>
        <p:nvPicPr>
          <p:cNvPr id="25" name="Picture 24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3093122" y="2738693"/>
            <a:ext cx="522406" cy="1065795"/>
          </a:xfrm>
          <a:prstGeom prst="rect">
            <a:avLst/>
          </a:prstGeom>
        </p:spPr>
      </p:pic>
      <p:pic>
        <p:nvPicPr>
          <p:cNvPr id="26" name="Picture 25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3615528" y="4200561"/>
            <a:ext cx="418932" cy="1065795"/>
          </a:xfrm>
          <a:prstGeom prst="rect">
            <a:avLst/>
          </a:prstGeom>
        </p:spPr>
      </p:pic>
      <p:pic>
        <p:nvPicPr>
          <p:cNvPr id="27" name="Picture 26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2175174" y="3804489"/>
            <a:ext cx="522406" cy="1065795"/>
          </a:xfrm>
          <a:prstGeom prst="rect">
            <a:avLst/>
          </a:prstGeom>
        </p:spPr>
      </p:pic>
      <p:pic>
        <p:nvPicPr>
          <p:cNvPr id="28" name="Picture 27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1756242" y="2241820"/>
            <a:ext cx="418932" cy="1065795"/>
          </a:xfrm>
          <a:prstGeom prst="rect">
            <a:avLst/>
          </a:prstGeom>
        </p:spPr>
      </p:pic>
      <p:pic>
        <p:nvPicPr>
          <p:cNvPr id="29" name="Picture 28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4474369" y="1985702"/>
            <a:ext cx="522406" cy="1065795"/>
          </a:xfrm>
          <a:prstGeom prst="rect">
            <a:avLst/>
          </a:prstGeom>
        </p:spPr>
      </p:pic>
      <p:pic>
        <p:nvPicPr>
          <p:cNvPr id="30" name="Picture 29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68604" y="2774717"/>
            <a:ext cx="418932" cy="1065795"/>
          </a:xfrm>
          <a:prstGeom prst="rect">
            <a:avLst/>
          </a:prstGeom>
        </p:spPr>
      </p:pic>
      <p:pic>
        <p:nvPicPr>
          <p:cNvPr id="31" name="Picture 30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011174" y="4162842"/>
            <a:ext cx="522406" cy="1065795"/>
          </a:xfrm>
          <a:prstGeom prst="rect">
            <a:avLst/>
          </a:prstGeom>
        </p:spPr>
      </p:pic>
      <p:pic>
        <p:nvPicPr>
          <p:cNvPr id="32" name="Picture 31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11506" r="55766" b="3239"/>
          <a:stretch/>
        </p:blipFill>
        <p:spPr>
          <a:xfrm>
            <a:off x="5572306" y="4475645"/>
            <a:ext cx="418932" cy="1065795"/>
          </a:xfrm>
          <a:prstGeom prst="rect">
            <a:avLst/>
          </a:prstGeom>
        </p:spPr>
      </p:pic>
      <p:pic>
        <p:nvPicPr>
          <p:cNvPr id="33" name="Picture 32" descr="businesspeo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t="3504" r="8512" b="3131"/>
          <a:stretch/>
        </p:blipFill>
        <p:spPr>
          <a:xfrm>
            <a:off x="7153708" y="2290502"/>
            <a:ext cx="522406" cy="1065795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8" idx="2"/>
            <a:endCxn id="27" idx="0"/>
          </p:cNvCxnSpPr>
          <p:nvPr/>
        </p:nvCxnSpPr>
        <p:spPr>
          <a:xfrm>
            <a:off x="1965708" y="3307615"/>
            <a:ext cx="470669" cy="49687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3"/>
            <a:endCxn id="30" idx="1"/>
          </p:cNvCxnSpPr>
          <p:nvPr/>
        </p:nvCxnSpPr>
        <p:spPr>
          <a:xfrm>
            <a:off x="3615528" y="3271591"/>
            <a:ext cx="1953076" cy="3602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3" idx="1"/>
          </p:cNvCxnSpPr>
          <p:nvPr/>
        </p:nvCxnSpPr>
        <p:spPr>
          <a:xfrm>
            <a:off x="4996775" y="2518600"/>
            <a:ext cx="2156933" cy="3048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2" idx="1"/>
          </p:cNvCxnSpPr>
          <p:nvPr/>
        </p:nvCxnSpPr>
        <p:spPr>
          <a:xfrm>
            <a:off x="4034460" y="4733459"/>
            <a:ext cx="1537846" cy="27508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31" idx="1"/>
          </p:cNvCxnSpPr>
          <p:nvPr/>
        </p:nvCxnSpPr>
        <p:spPr>
          <a:xfrm>
            <a:off x="5206241" y="4166626"/>
            <a:ext cx="1804933" cy="5291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23553" r="48407" b="62307"/>
          <a:stretch/>
        </p:blipFill>
        <p:spPr>
          <a:xfrm>
            <a:off x="3981910" y="5019528"/>
            <a:ext cx="1224331" cy="256116"/>
          </a:xfrm>
          <a:prstGeom prst="rect">
            <a:avLst/>
          </a:prstGeom>
        </p:spPr>
      </p:pic>
      <p:pic>
        <p:nvPicPr>
          <p:cNvPr id="22" name="Picture 21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122384" y="2202506"/>
            <a:ext cx="1319460" cy="263333"/>
          </a:xfrm>
          <a:prstGeom prst="rect">
            <a:avLst/>
          </a:prstGeom>
        </p:spPr>
      </p:pic>
      <p:pic>
        <p:nvPicPr>
          <p:cNvPr id="34" name="Picture 3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43354" r="49362" b="42471"/>
          <a:stretch/>
        </p:blipFill>
        <p:spPr>
          <a:xfrm>
            <a:off x="7425760" y="4120430"/>
            <a:ext cx="1184481" cy="256117"/>
          </a:xfrm>
          <a:prstGeom prst="rect">
            <a:avLst/>
          </a:prstGeom>
        </p:spPr>
      </p:pic>
      <p:pic>
        <p:nvPicPr>
          <p:cNvPr id="35" name="Picture 34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4877553" y="1941204"/>
            <a:ext cx="1238159" cy="285191"/>
          </a:xfrm>
          <a:prstGeom prst="rect">
            <a:avLst/>
          </a:prstGeom>
        </p:spPr>
      </p:pic>
      <p:pic>
        <p:nvPicPr>
          <p:cNvPr id="24" name="Picture 2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82452" r="50000" b="4259"/>
          <a:stretch/>
        </p:blipFill>
        <p:spPr>
          <a:xfrm>
            <a:off x="2586393" y="3804489"/>
            <a:ext cx="1319460" cy="263333"/>
          </a:xfrm>
          <a:prstGeom prst="rect">
            <a:avLst/>
          </a:prstGeom>
        </p:spPr>
      </p:pic>
      <p:pic>
        <p:nvPicPr>
          <p:cNvPr id="44" name="Picture 43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5206241" y="3830559"/>
            <a:ext cx="1238159" cy="285191"/>
          </a:xfrm>
          <a:prstGeom prst="rect">
            <a:avLst/>
          </a:prstGeom>
        </p:spPr>
      </p:pic>
      <p:pic>
        <p:nvPicPr>
          <p:cNvPr id="46" name="Picture 45" descr="sta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31" r="50777" b="81479"/>
          <a:stretch/>
        </p:blipFill>
        <p:spPr>
          <a:xfrm>
            <a:off x="7533580" y="2212970"/>
            <a:ext cx="1238159" cy="285191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688576" y="5418458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Goal: Develop a </a:t>
            </a:r>
            <a:r>
              <a:rPr lang="en-US" sz="3600" b="1" dirty="0">
                <a:solidFill>
                  <a:srgbClr val="FF0000"/>
                </a:solidFill>
              </a:rPr>
              <a:t>Pairing Algorithm to Maximize a Good </a:t>
            </a:r>
            <a:r>
              <a:rPr lang="en-US" sz="3600" b="1" dirty="0" smtClean="0">
                <a:solidFill>
                  <a:srgbClr val="FF0000"/>
                </a:solidFill>
              </a:rPr>
              <a:t>Meeting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1891" y="716303"/>
            <a:ext cx="6916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hlinkClick r:id="rId5"/>
              </a:rPr>
              <a:t>Weave Concierge</a:t>
            </a:r>
            <a:r>
              <a:rPr lang="en-US" sz="4000" dirty="0"/>
              <a:t> </a:t>
            </a:r>
            <a:endParaRPr lang="en-US" sz="4000" dirty="0" smtClean="0"/>
          </a:p>
          <a:p>
            <a:r>
              <a:rPr lang="en-US" sz="3200" dirty="0" smtClean="0"/>
              <a:t>matches </a:t>
            </a:r>
            <a:r>
              <a:rPr lang="en-US" sz="3200" dirty="0"/>
              <a:t>users for </a:t>
            </a:r>
            <a:r>
              <a:rPr lang="en-US" sz="3200" dirty="0" smtClean="0"/>
              <a:t>professional meetings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306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9853" y="3573461"/>
            <a:ext cx="4849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/>
              <a:t>Automated matching </a:t>
            </a:r>
            <a:endParaRPr lang="en-US" sz="4000" dirty="0"/>
          </a:p>
          <a:p>
            <a:r>
              <a:rPr lang="en-US" sz="4000" dirty="0" smtClean="0"/>
              <a:t>good meetings: </a:t>
            </a:r>
            <a:r>
              <a:rPr lang="en-US" sz="4000" b="1" dirty="0" smtClean="0"/>
              <a:t>96%</a:t>
            </a:r>
            <a:endParaRPr lang="en-US" sz="4000" b="1" dirty="0"/>
          </a:p>
        </p:txBody>
      </p:sp>
      <p:pic>
        <p:nvPicPr>
          <p:cNvPr id="7" name="Picture 6" descr="weave_icon-d143b8c4833176242c201b8d6c1d799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t="9428" r="9343" b="12995"/>
          <a:stretch/>
        </p:blipFill>
        <p:spPr>
          <a:xfrm>
            <a:off x="178043" y="4570022"/>
            <a:ext cx="2124650" cy="19704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3989" y="980016"/>
            <a:ext cx="4410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bg1">
                    <a:lumMod val="50000"/>
                  </a:schemeClr>
                </a:solidFill>
              </a:rPr>
              <a:t>Manually matching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good meetings: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85%  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</a:t>
            </a:r>
            <a:r>
              <a:rPr lang="en-US" dirty="0" smtClean="0"/>
              <a:t>deliverable </a:t>
            </a:r>
            <a:r>
              <a:rPr lang="en-US" dirty="0"/>
              <a:t>for </a:t>
            </a:r>
            <a:r>
              <a:rPr lang="en-US" dirty="0" smtClean="0"/>
              <a:t>Weave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519304" y="2805669"/>
            <a:ext cx="1326755" cy="512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4094272" y="5898887"/>
            <a:ext cx="5104682" cy="959113"/>
            <a:chOff x="3694200" y="1522166"/>
            <a:chExt cx="5104682" cy="959113"/>
          </a:xfrm>
        </p:grpSpPr>
        <p:pic>
          <p:nvPicPr>
            <p:cNvPr id="9" name="Picture 8" descr="star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" t="23553" r="48407" b="62307"/>
            <a:stretch/>
          </p:blipFill>
          <p:spPr>
            <a:xfrm>
              <a:off x="6522648" y="2005117"/>
              <a:ext cx="2276234" cy="476162"/>
            </a:xfrm>
            <a:prstGeom prst="rect">
              <a:avLst/>
            </a:prstGeom>
          </p:spPr>
        </p:pic>
        <p:pic>
          <p:nvPicPr>
            <p:cNvPr id="10" name="Picture 9" descr="star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3" t="3931" r="50777" b="81479"/>
            <a:stretch/>
          </p:blipFill>
          <p:spPr>
            <a:xfrm>
              <a:off x="6570568" y="1522166"/>
              <a:ext cx="2067262" cy="4761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94200" y="1896503"/>
              <a:ext cx="265309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3366FF"/>
                  </a:solidFill>
                </a:rPr>
                <a:t>good meetings</a:t>
              </a:r>
            </a:p>
          </p:txBody>
        </p:sp>
      </p:grpSp>
      <p:cxnSp>
        <p:nvCxnSpPr>
          <p:cNvPr id="12" name="Straight Connector 11"/>
          <p:cNvCxnSpPr>
            <a:stCxn id="2" idx="1"/>
          </p:cNvCxnSpPr>
          <p:nvPr/>
        </p:nvCxnSpPr>
        <p:spPr>
          <a:xfrm>
            <a:off x="363989" y="1641736"/>
            <a:ext cx="42034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</p:cNvCxnSpPr>
          <p:nvPr/>
        </p:nvCxnSpPr>
        <p:spPr>
          <a:xfrm>
            <a:off x="4089853" y="4235181"/>
            <a:ext cx="46060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2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396591" y="993731"/>
            <a:ext cx="2407130" cy="23099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b="1" dirty="0"/>
              <a:t>Meeting </a:t>
            </a:r>
            <a:endParaRPr lang="en-US" b="1" dirty="0" smtClean="0"/>
          </a:p>
          <a:p>
            <a:pPr algn="ctr"/>
            <a:r>
              <a:rPr lang="en-US" b="1" dirty="0" smtClean="0"/>
              <a:t>feedbacks</a:t>
            </a:r>
            <a:endParaRPr lang="en-US" b="1" dirty="0"/>
          </a:p>
          <a:p>
            <a:pPr algn="ctr"/>
            <a:r>
              <a:rPr lang="en-US" dirty="0"/>
              <a:t>(ratings=</a:t>
            </a:r>
          </a:p>
          <a:p>
            <a:pPr algn="ctr"/>
            <a:r>
              <a:rPr lang="en-US" dirty="0"/>
              <a:t>1, 2, 3, 4, 5 </a:t>
            </a:r>
            <a:r>
              <a:rPr lang="en-US" dirty="0" smtClean="0"/>
              <a:t>)</a:t>
            </a:r>
          </a:p>
          <a:p>
            <a:pPr algn="ctr"/>
            <a:endParaRPr lang="en-US" sz="1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71"/>
            <a:ext cx="9144000" cy="752858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dirty="0" smtClean="0"/>
              <a:t>The data </a:t>
            </a:r>
            <a:r>
              <a:rPr lang="en-US" altLang="zh-CN" dirty="0" smtClean="0"/>
              <a:t>workflow</a:t>
            </a:r>
            <a:endParaRPr lang="en-US" dirty="0"/>
          </a:p>
        </p:txBody>
      </p:sp>
      <p:pic>
        <p:nvPicPr>
          <p:cNvPr id="6" name="Picture 5" descr="weave_icon-d143b8c4833176242c201b8d6c1d799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7" y="2723108"/>
            <a:ext cx="984299" cy="98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724" y="3644142"/>
            <a:ext cx="104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Weave 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4" name="Picture 3" descr="Linkedin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4" y="5268024"/>
            <a:ext cx="800939" cy="800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724" y="6101954"/>
            <a:ext cx="97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LinkedIn </a:t>
            </a:r>
          </a:p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282155" y="3268036"/>
            <a:ext cx="1698898" cy="426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266716" y="5670924"/>
            <a:ext cx="1698898" cy="426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81053" y="3085221"/>
            <a:ext cx="1620854" cy="31974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Available</a:t>
            </a:r>
          </a:p>
          <a:p>
            <a:pPr algn="ctr"/>
            <a:r>
              <a:rPr lang="en-US" sz="2000" b="1" dirty="0" smtClean="0"/>
              <a:t>data:</a:t>
            </a:r>
          </a:p>
          <a:p>
            <a:pPr algn="ctr"/>
            <a:r>
              <a:rPr lang="en-US" dirty="0" smtClean="0"/>
              <a:t>title,</a:t>
            </a:r>
          </a:p>
          <a:p>
            <a:pPr algn="ctr"/>
            <a:r>
              <a:rPr lang="en-US" dirty="0"/>
              <a:t>e</a:t>
            </a:r>
            <a:r>
              <a:rPr lang="en-US" dirty="0" smtClean="0"/>
              <a:t>ducation,</a:t>
            </a:r>
          </a:p>
          <a:p>
            <a:pPr algn="ctr"/>
            <a:r>
              <a:rPr lang="en-US" dirty="0"/>
              <a:t>gender,</a:t>
            </a:r>
          </a:p>
          <a:p>
            <a:pPr algn="ctr"/>
            <a:r>
              <a:rPr lang="en-US" dirty="0" err="1" smtClean="0"/>
              <a:t>looking_for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meeting history</a:t>
            </a:r>
            <a:endParaRPr lang="en-US" sz="2000" b="1" dirty="0"/>
          </a:p>
        </p:txBody>
      </p:sp>
      <p:sp>
        <p:nvSpPr>
          <p:cNvPr id="13" name="Right Arrow 12"/>
          <p:cNvSpPr/>
          <p:nvPr/>
        </p:nvSpPr>
        <p:spPr>
          <a:xfrm>
            <a:off x="4610237" y="3580413"/>
            <a:ext cx="1773038" cy="2177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 </a:t>
            </a: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96591" y="3644141"/>
            <a:ext cx="2407130" cy="26384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000" b="1" dirty="0" smtClean="0"/>
              <a:t>Meeting</a:t>
            </a:r>
          </a:p>
          <a:p>
            <a:pPr algn="ctr"/>
            <a:r>
              <a:rPr lang="en-US" sz="2000" b="1" dirty="0"/>
              <a:t>f</a:t>
            </a:r>
            <a:r>
              <a:rPr lang="en-US" sz="2000" b="1" dirty="0" smtClean="0"/>
              <a:t>eatures</a:t>
            </a:r>
          </a:p>
          <a:p>
            <a:pPr algn="ctr"/>
            <a:r>
              <a:rPr lang="en-US" dirty="0" smtClean="0"/>
              <a:t>(Combined</a:t>
            </a:r>
          </a:p>
          <a:p>
            <a:pPr algn="ctr"/>
            <a:r>
              <a:rPr lang="en-US" dirty="0"/>
              <a:t>u</a:t>
            </a:r>
            <a:r>
              <a:rPr lang="en-US" dirty="0" smtClean="0"/>
              <a:t>ser features)</a:t>
            </a:r>
          </a:p>
          <a:p>
            <a:pPr algn="ctr"/>
            <a:endParaRPr lang="en-US" dirty="0"/>
          </a:p>
        </p:txBody>
      </p:sp>
      <p:pic>
        <p:nvPicPr>
          <p:cNvPr id="16" name="Picture 15" descr="business_meet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83" y="993731"/>
            <a:ext cx="2920590" cy="1943037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7325510" y="3286141"/>
            <a:ext cx="578330" cy="36586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cument 4"/>
          <p:cNvSpPr/>
          <p:nvPr/>
        </p:nvSpPr>
        <p:spPr>
          <a:xfrm>
            <a:off x="6908075" y="3817901"/>
            <a:ext cx="1471823" cy="512757"/>
          </a:xfrm>
          <a:prstGeom prst="flowChartDocumen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features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Document 18"/>
          <p:cNvSpPr/>
          <p:nvPr/>
        </p:nvSpPr>
        <p:spPr>
          <a:xfrm>
            <a:off x="6823084" y="1163940"/>
            <a:ext cx="1471823" cy="512757"/>
          </a:xfrm>
          <a:prstGeom prst="flowChart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labels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 descr="mysql-command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17" y="4074280"/>
            <a:ext cx="1361356" cy="13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ocess 36"/>
          <p:cNvSpPr/>
          <p:nvPr/>
        </p:nvSpPr>
        <p:spPr>
          <a:xfrm>
            <a:off x="169333" y="4130511"/>
            <a:ext cx="8822268" cy="2587064"/>
          </a:xfrm>
          <a:prstGeom prst="flowChartProcess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rocess 26"/>
          <p:cNvSpPr/>
          <p:nvPr/>
        </p:nvSpPr>
        <p:spPr>
          <a:xfrm>
            <a:off x="169333" y="880893"/>
            <a:ext cx="8822268" cy="3249611"/>
          </a:xfrm>
          <a:prstGeom prst="flowChartProcess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cess 7"/>
          <p:cNvSpPr/>
          <p:nvPr/>
        </p:nvSpPr>
        <p:spPr>
          <a:xfrm>
            <a:off x="1154339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Feature selection</a:t>
            </a:r>
            <a:endParaRPr lang="en-US" sz="2400" dirty="0"/>
          </a:p>
        </p:txBody>
      </p:sp>
      <p:sp>
        <p:nvSpPr>
          <p:cNvPr id="13" name="Process 12"/>
          <p:cNvSpPr/>
          <p:nvPr/>
        </p:nvSpPr>
        <p:spPr>
          <a:xfrm>
            <a:off x="3826846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parameters optimization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7084" y="1071527"/>
            <a:ext cx="4093188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10-fold cross-validation </a:t>
            </a:r>
          </a:p>
          <a:p>
            <a:r>
              <a:rPr lang="en-US" sz="3200" dirty="0" smtClean="0"/>
              <a:t>on training set</a:t>
            </a:r>
            <a:endParaRPr lang="en-US" sz="3200" dirty="0"/>
          </a:p>
        </p:txBody>
      </p:sp>
      <p:sp>
        <p:nvSpPr>
          <p:cNvPr id="15" name="Process 14"/>
          <p:cNvSpPr/>
          <p:nvPr/>
        </p:nvSpPr>
        <p:spPr>
          <a:xfrm>
            <a:off x="6448290" y="2316013"/>
            <a:ext cx="2358677" cy="145160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selection</a:t>
            </a:r>
          </a:p>
          <a:p>
            <a:pPr algn="ctr"/>
            <a:r>
              <a:rPr lang="en-US" dirty="0" smtClean="0"/>
              <a:t>(Random forests;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ogistic regression;</a:t>
            </a:r>
          </a:p>
          <a:p>
            <a:pPr algn="ctr"/>
            <a:r>
              <a:rPr lang="en-US" dirty="0" smtClean="0"/>
              <a:t>k neighbors)</a:t>
            </a:r>
            <a:endParaRPr lang="en-US" dirty="0"/>
          </a:p>
        </p:txBody>
      </p:sp>
      <p:sp>
        <p:nvSpPr>
          <p:cNvPr id="16" name="Terminator 15"/>
          <p:cNvSpPr/>
          <p:nvPr/>
        </p:nvSpPr>
        <p:spPr>
          <a:xfrm>
            <a:off x="3820364" y="4877972"/>
            <a:ext cx="4832816" cy="571640"/>
          </a:xfrm>
          <a:prstGeom prst="flowChartTermina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Best model: </a:t>
            </a:r>
            <a:r>
              <a:rPr lang="en-US" sz="2400" dirty="0"/>
              <a:t>R</a:t>
            </a:r>
            <a:r>
              <a:rPr lang="en-US" sz="2400" dirty="0" smtClean="0"/>
              <a:t>andom forests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The model training and evaluation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6" idx="0"/>
          </p:cNvCxnSpPr>
          <p:nvPr/>
        </p:nvCxnSpPr>
        <p:spPr>
          <a:xfrm>
            <a:off x="2333678" y="3767616"/>
            <a:ext cx="3903094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6" idx="0"/>
          </p:cNvCxnSpPr>
          <p:nvPr/>
        </p:nvCxnSpPr>
        <p:spPr>
          <a:xfrm>
            <a:off x="5006185" y="3767616"/>
            <a:ext cx="1230587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  <a:endCxn id="16" idx="0"/>
          </p:cNvCxnSpPr>
          <p:nvPr/>
        </p:nvCxnSpPr>
        <p:spPr>
          <a:xfrm flipH="1">
            <a:off x="6236772" y="3767616"/>
            <a:ext cx="1390857" cy="1110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7084" y="4372394"/>
            <a:ext cx="3111749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 smtClean="0"/>
              <a:t>Model evaluation </a:t>
            </a:r>
          </a:p>
          <a:p>
            <a:r>
              <a:rPr lang="en-US" sz="3200" dirty="0" smtClean="0"/>
              <a:t>on testing set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04776" y="5517247"/>
            <a:ext cx="469551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67% predictions obtain </a:t>
            </a:r>
            <a:r>
              <a:rPr lang="en-US" altLang="zh-CN" sz="2400" dirty="0" smtClean="0"/>
              <a:t>actual </a:t>
            </a:r>
            <a:r>
              <a:rPr lang="en-US" sz="2400" dirty="0" smtClean="0"/>
              <a:t>rating</a:t>
            </a:r>
          </a:p>
          <a:p>
            <a:r>
              <a:rPr lang="en-US" sz="2400" b="1" dirty="0" smtClean="0"/>
              <a:t>95%</a:t>
            </a:r>
            <a:r>
              <a:rPr lang="en-US" sz="2400" dirty="0" smtClean="0"/>
              <a:t> predictions obtain rating +/- 1</a:t>
            </a:r>
          </a:p>
          <a:p>
            <a:r>
              <a:rPr lang="en-US" sz="2400" dirty="0" smtClean="0"/>
              <a:t>RMSD: 0.75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22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4652" y="2602885"/>
            <a:ext cx="4514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/>
              <a:t>Automated matching </a:t>
            </a:r>
            <a:endParaRPr lang="en-US" sz="3200" dirty="0"/>
          </a:p>
          <a:p>
            <a:r>
              <a:rPr lang="en-US" sz="3200" dirty="0" smtClean="0"/>
              <a:t>maximizes good meetings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774652" y="4205305"/>
            <a:ext cx="55113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Recommendation engine </a:t>
            </a:r>
          </a:p>
          <a:p>
            <a:r>
              <a:rPr lang="en-US" sz="2800" dirty="0" smtClean="0"/>
              <a:t>matches people from different cities </a:t>
            </a:r>
          </a:p>
          <a:p>
            <a:r>
              <a:rPr lang="en-US" sz="2800" dirty="0" smtClean="0"/>
              <a:t>during their visits </a:t>
            </a:r>
            <a:endParaRPr lang="en-US" sz="2800" dirty="0"/>
          </a:p>
        </p:txBody>
      </p:sp>
      <p:pic>
        <p:nvPicPr>
          <p:cNvPr id="7" name="Picture 6" descr="weave_icon-d143b8c4833176242c201b8d6c1d799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t="10363" r="11680" b="13462"/>
          <a:stretch/>
        </p:blipFill>
        <p:spPr>
          <a:xfrm>
            <a:off x="320478" y="4593762"/>
            <a:ext cx="1922866" cy="19348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22271"/>
            <a:ext cx="9144000" cy="7528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insights for </a:t>
            </a:r>
            <a:r>
              <a:rPr lang="en-US" dirty="0" smtClean="0"/>
              <a:t>Weave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757433" y="2932796"/>
            <a:ext cx="901759" cy="311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ight Arrow 9"/>
          <p:cNvSpPr/>
          <p:nvPr/>
        </p:nvSpPr>
        <p:spPr>
          <a:xfrm>
            <a:off x="2757433" y="4723998"/>
            <a:ext cx="901759" cy="311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TextBox 3"/>
          <p:cNvSpPr txBox="1"/>
          <p:nvPr/>
        </p:nvSpPr>
        <p:spPr>
          <a:xfrm>
            <a:off x="499081" y="1388813"/>
            <a:ext cx="828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Weave is implementing this algorithm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0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570</Words>
  <Application>Microsoft Macintosh PowerPoint</Application>
  <PresentationFormat>On-screen Show (4:3)</PresentationFormat>
  <Paragraphs>109</Paragraphs>
  <Slides>10</Slides>
  <Notes>8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\\localhost\Users\jiong\Box Sync\5_research_event\2015-APS\Macintosh HD:Users:jiong:Box Sync:4_presentations:progress-report-2015-jiong.docx!OLE_LINK1</vt:lpstr>
      <vt:lpstr>PowerPoint Presentation</vt:lpstr>
      <vt:lpstr>PowerPoint Presentation</vt:lpstr>
      <vt:lpstr>PowerPoint Presentation</vt:lpstr>
      <vt:lpstr>PowerPoint Presentation</vt:lpstr>
      <vt:lpstr>Goal: Develop a Pairing Algorithm to Maximize a Good Meeting</vt:lpstr>
      <vt:lpstr>PowerPoint Presentation</vt:lpstr>
      <vt:lpstr>The data workflow</vt:lpstr>
      <vt:lpstr>PowerPoint Presentation</vt:lpstr>
      <vt:lpstr>PowerPoint Presentation</vt:lpstr>
      <vt:lpstr>Jiong Zhang</vt:lpstr>
    </vt:vector>
  </TitlesOfParts>
  <Company>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Pairing Algorithm to Maximize a Good Meeting </dc:title>
  <dc:creator>Jiong Zhang</dc:creator>
  <cp:lastModifiedBy>Jiong Zhang</cp:lastModifiedBy>
  <cp:revision>199</cp:revision>
  <cp:lastPrinted>2015-10-02T19:55:42Z</cp:lastPrinted>
  <dcterms:created xsi:type="dcterms:W3CDTF">2015-09-18T00:12:15Z</dcterms:created>
  <dcterms:modified xsi:type="dcterms:W3CDTF">2015-10-09T20:39:26Z</dcterms:modified>
</cp:coreProperties>
</file>